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4" r:id="rId5"/>
    <p:sldId id="333" r:id="rId6"/>
    <p:sldId id="335" r:id="rId7"/>
    <p:sldId id="336" r:id="rId8"/>
    <p:sldId id="338" r:id="rId9"/>
    <p:sldId id="339" r:id="rId10"/>
    <p:sldId id="352" r:id="rId11"/>
    <p:sldId id="341" r:id="rId12"/>
    <p:sldId id="343" r:id="rId13"/>
    <p:sldId id="342" r:id="rId14"/>
    <p:sldId id="353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44" r:id="rId27"/>
    <p:sldId id="347" r:id="rId28"/>
    <p:sldId id="348" r:id="rId29"/>
    <p:sldId id="354" r:id="rId30"/>
    <p:sldId id="351" r:id="rId31"/>
  </p:sldIdLst>
  <p:sldSz cx="9144000" cy="6858000" type="screen4x3"/>
  <p:notesSz cx="6805613" cy="99441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Vrdoljak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AB6"/>
    <a:srgbClr val="D28578"/>
    <a:srgbClr val="789FCE"/>
    <a:srgbClr val="9AB7DA"/>
    <a:srgbClr val="003468"/>
    <a:srgbClr val="0066CC"/>
    <a:srgbClr val="AEAEAE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2752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5647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6158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dirty="0" smtClean="0">
                <a:solidFill>
                  <a:prstClr val="black">
                    <a:tint val="75000"/>
                  </a:prstClr>
                </a:solidFill>
              </a:rPr>
              <a:t>Ministarstvo pravosuđa, </a:t>
            </a:r>
            <a:fld id="{0FAA79E6-3BC3-4695-8701-FC7E541F166C}" type="datetime4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 veljače 2017.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458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077072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7715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629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798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5550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9260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9064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9915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3E02-8224-4DC6-AFB0-A1510EFDA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Ministarstvo pravosuđa, prosinac 2014.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0EB2-BE04-4031-8262-5638E6229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5733256"/>
            <a:ext cx="2358262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000000"/>
                </a:solidFill>
              </a:rPr>
              <a:t>Martina Vrdoljak</a:t>
            </a:r>
          </a:p>
          <a:p>
            <a:r>
              <a:rPr lang="sr-Latn-CS" sz="1050" dirty="0">
                <a:solidFill>
                  <a:srgbClr val="000000"/>
                </a:solidFill>
              </a:rPr>
              <a:t>Ministarstvo </a:t>
            </a:r>
            <a:r>
              <a:rPr lang="sr-Latn-CS" sz="1100" dirty="0">
                <a:solidFill>
                  <a:srgbClr val="000000"/>
                </a:solidFill>
              </a:rPr>
              <a:t>pravosuđa</a:t>
            </a:r>
            <a:r>
              <a:rPr lang="sr-Latn-CS" sz="1050" dirty="0">
                <a:solidFill>
                  <a:srgbClr val="000000"/>
                </a:solidFill>
              </a:rPr>
              <a:t> RH</a:t>
            </a:r>
          </a:p>
          <a:p>
            <a:r>
              <a:rPr lang="vi-VN" sz="1050" dirty="0">
                <a:solidFill>
                  <a:srgbClr val="000000"/>
                </a:solidFill>
              </a:rPr>
              <a:t>Odjel za analitiku</a:t>
            </a:r>
            <a:r>
              <a:rPr lang="hr-HR" sz="1050" dirty="0">
                <a:solidFill>
                  <a:srgbClr val="000000"/>
                </a:solidFill>
              </a:rPr>
              <a:t> i</a:t>
            </a:r>
            <a:r>
              <a:rPr lang="vi-VN" sz="1050" dirty="0">
                <a:solidFill>
                  <a:srgbClr val="000000"/>
                </a:solidFill>
              </a:rPr>
              <a:t> statistiku</a:t>
            </a:r>
            <a:endParaRPr lang="sr-Latn-CS" sz="1050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619672" y="2060848"/>
            <a:ext cx="50040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Sudska statistika </a:t>
            </a:r>
            <a:br>
              <a:rPr lang="hr-HR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hr-HR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2014. - 2016.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07129"/>
              </p:ext>
            </p:extLst>
          </p:nvPr>
        </p:nvGraphicFramePr>
        <p:xfrm>
          <a:off x="258076" y="2118624"/>
          <a:ext cx="8368295" cy="2390496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584000"/>
                <a:gridCol w="518077"/>
                <a:gridCol w="518077"/>
                <a:gridCol w="518077"/>
                <a:gridCol w="518077"/>
                <a:gridCol w="518077"/>
                <a:gridCol w="518077"/>
                <a:gridCol w="518077"/>
                <a:gridCol w="561827"/>
                <a:gridCol w="504000"/>
                <a:gridCol w="518077"/>
                <a:gridCol w="515775"/>
                <a:gridCol w="518077"/>
                <a:gridCol w="540000"/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PREDMETI</a:t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r>
                        <a:rPr lang="hr-HR" sz="1000" u="none" strike="noStrike" dirty="0">
                          <a:effectLst/>
                        </a:rPr>
                        <a:t/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r>
                        <a:rPr lang="hr-HR" sz="1000" u="none" strike="noStrike" dirty="0" smtClean="0">
                          <a:effectLst/>
                        </a:rPr>
                        <a:t>Trgovački </a:t>
                      </a:r>
                      <a:r>
                        <a:rPr lang="hr-HR" sz="1000" u="none" strike="noStrike" dirty="0">
                          <a:effectLst/>
                        </a:rPr>
                        <a:t>sudovi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Primljeno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Riješeno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Neriješeno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1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ustupom po čl. </a:t>
                      </a:r>
                      <a:r>
                        <a:rPr lang="pl-PL" sz="800" u="none" strike="noStrike" dirty="0" smtClean="0">
                          <a:effectLst/>
                        </a:rPr>
                        <a:t>11. </a:t>
                      </a:r>
                      <a:r>
                        <a:rPr lang="pl-PL" sz="800" u="none" strike="noStrike" dirty="0">
                          <a:effectLst/>
                        </a:rPr>
                        <a:t>ZS</a:t>
                      </a:r>
                      <a:endParaRPr lang="pl-PL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ustupom po čl. </a:t>
                      </a:r>
                      <a:r>
                        <a:rPr lang="pl-PL" sz="800" u="none" strike="noStrike" dirty="0" smtClean="0">
                          <a:effectLst/>
                        </a:rPr>
                        <a:t>11. </a:t>
                      </a:r>
                      <a:r>
                        <a:rPr lang="pl-PL" sz="800" u="none" strike="noStrike" dirty="0">
                          <a:effectLst/>
                        </a:rPr>
                        <a:t>ZS</a:t>
                      </a:r>
                      <a:endParaRPr lang="pl-PL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ustupom po čl. </a:t>
                      </a:r>
                      <a:r>
                        <a:rPr lang="pl-PL" sz="800" u="none" strike="noStrike" dirty="0" smtClean="0">
                          <a:effectLst/>
                        </a:rPr>
                        <a:t>11. </a:t>
                      </a:r>
                      <a:r>
                        <a:rPr lang="pl-PL" sz="800" u="none" strike="noStrike" dirty="0">
                          <a:effectLst/>
                        </a:rPr>
                        <a:t>ZS</a:t>
                      </a:r>
                      <a:endParaRPr lang="pl-PL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prema 2015.</a:t>
                      </a: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Parnični predmeti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20.904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21.203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17.897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25.308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603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23.452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18.380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23.762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20.835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20.346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-2,35%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Ovršni predmeti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1.850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2.219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2.150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2.832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2.683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2.260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1.700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1.241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1.115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-10,15%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Izvanparnični predmeti (R1)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1.335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1.209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1.243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1.327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1.228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376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-4,95%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Stečajni predmeti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2.640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19.543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18.811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3.239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5.255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20.821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2.274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4.487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18.776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14.523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-22,65%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Predstečajna nagodba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1.246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674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1.285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527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-67,87%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R2, Pom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2.317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2.336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2.046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2.314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2.316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2.107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-45,86%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Mirenje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-18,18%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Sudski registar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123.587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121.717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140.262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123.724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122.251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140.507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2.965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2.540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2.157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-15,08%</a:t>
                      </a:r>
                    </a:p>
                  </a:txBody>
                  <a:tcPr marL="0" marR="36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153.936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169.094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182.639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160.052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604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158.250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674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185.776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2.274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33.954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44.236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38.694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-12,53%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trgovačkim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2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13758"/>
              </p:ext>
            </p:extLst>
          </p:nvPr>
        </p:nvGraphicFramePr>
        <p:xfrm>
          <a:off x="1403648" y="1795062"/>
          <a:ext cx="5608152" cy="300209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728000"/>
                <a:gridCol w="646692"/>
                <a:gridCol w="646692"/>
                <a:gridCol w="646692"/>
                <a:gridCol w="646692"/>
                <a:gridCol w="646692"/>
                <a:gridCol w="646692"/>
              </a:tblGrid>
              <a:tr h="3524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PREDMETI</a:t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endParaRPr lang="hr-HR" sz="1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hr-HR" sz="1000" u="none" strike="noStrike" dirty="0" smtClean="0">
                          <a:effectLst/>
                        </a:rPr>
                        <a:t>Trgovački </a:t>
                      </a:r>
                      <a:r>
                        <a:rPr lang="hr-HR" sz="1000" u="none" strike="noStrike" dirty="0">
                          <a:effectLst/>
                        </a:rPr>
                        <a:t>sudovi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INDIKATORI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Parnični predmeti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121,1%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102,7%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Ovršni predmeti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153,1%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120,9%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105,1%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Izvanparnični predmeti (R1)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95,6%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99,4%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101,6%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Stečajni predmeti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122,7%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26,9%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1.304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Predstečajna nagodba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103,1%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132,9%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197,6%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R2, Pom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99,9%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99,1%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103,0%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Mirenje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116,3%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104,5%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107,4%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Sudski registar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100,2%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36000" marT="0" marB="0" anchor="ctr"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UKUPNO</a:t>
                      </a:r>
                      <a:endParaRPr lang="hr-HR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104,0%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93,6%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101,7%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na trgovačkim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6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CR na trgovačkim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" y="908720"/>
            <a:ext cx="7920000" cy="52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DT na trgovačkim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" y="908720"/>
            <a:ext cx="7920000" cy="52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50434"/>
              </p:ext>
            </p:extLst>
          </p:nvPr>
        </p:nvGraphicFramePr>
        <p:xfrm>
          <a:off x="1259632" y="1844824"/>
          <a:ext cx="6051059" cy="275825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80000"/>
                <a:gridCol w="720000"/>
                <a:gridCol w="720000"/>
                <a:gridCol w="720000"/>
                <a:gridCol w="720000"/>
                <a:gridCol w="615059"/>
                <a:gridCol w="576000"/>
              </a:tblGrid>
              <a:tr h="32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SUD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Kretanje predmeta u 2016. godini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Indikatori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832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Primljeno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Riješeno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Riješeni ustupom po čl. 11. ZS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Neriješeno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Bjelovaru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36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Osijeku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36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Pazinu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15.822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2.027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Rijeci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16.542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3600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Splitu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26.319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27.373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Varaždinu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10.960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11.449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Zadru</a:t>
                      </a:r>
                    </a:p>
                  </a:txBody>
                  <a:tcPr marL="72000" marR="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12.109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11.973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2.015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Trgovački sud u Zagrebu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77.451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77.759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21.795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36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50" b="1" u="none" strike="noStrike" dirty="0">
                          <a:effectLst/>
                        </a:rPr>
                        <a:t>Ukupno</a:t>
                      </a:r>
                      <a:endParaRPr lang="hr-HR" sz="9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182.639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185.776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2.274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38.694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i indikatora po sudu	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0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upravnim sudovima	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400000" cy="39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75229"/>
              </p:ext>
            </p:extLst>
          </p:nvPr>
        </p:nvGraphicFramePr>
        <p:xfrm>
          <a:off x="899592" y="2348880"/>
          <a:ext cx="6828141" cy="1617278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584000"/>
                <a:gridCol w="518077"/>
                <a:gridCol w="518077"/>
                <a:gridCol w="518077"/>
                <a:gridCol w="518077"/>
                <a:gridCol w="518077"/>
                <a:gridCol w="561827"/>
                <a:gridCol w="518077"/>
                <a:gridCol w="515775"/>
                <a:gridCol w="518077"/>
                <a:gridCol w="540000"/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PREDMETI</a:t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r>
                        <a:rPr lang="hr-HR" sz="1000" u="none" strike="noStrike" dirty="0">
                          <a:effectLst/>
                        </a:rPr>
                        <a:t/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r>
                        <a:rPr lang="hr-HR" sz="1000" u="none" strike="noStrike" dirty="0" smtClean="0">
                          <a:effectLst/>
                        </a:rPr>
                        <a:t>SUD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Primljeno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Riješeno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Neriješeno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1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prema 2015.</a:t>
                      </a: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Rijeci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2.501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2.493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2.300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2.202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2.261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2.677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2.752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2.982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2.605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-12,64%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Osijeku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1.878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2.112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2.202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2.072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1.889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534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756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931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23,15%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Splitu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3.927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4.399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5.158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2.990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4.715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6.839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5.154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4.839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3.159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-34,72%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Zagrebu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5.636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5.335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4.679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4.705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4.425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4.129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5.538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6.447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6.998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8,55%</a:t>
                      </a:r>
                    </a:p>
                  </a:txBody>
                  <a:tcPr marL="0" marR="36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13.942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14.339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14.339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11.969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13.290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15.672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13.978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15.024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13.693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-8,86%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upravnim sudovima	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5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86558"/>
              </p:ext>
            </p:extLst>
          </p:nvPr>
        </p:nvGraphicFramePr>
        <p:xfrm>
          <a:off x="1403648" y="2276872"/>
          <a:ext cx="5608152" cy="208769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728000"/>
                <a:gridCol w="646692"/>
                <a:gridCol w="646692"/>
                <a:gridCol w="646692"/>
                <a:gridCol w="646692"/>
                <a:gridCol w="646692"/>
                <a:gridCol w="646692"/>
              </a:tblGrid>
              <a:tr h="3524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PREDMETI</a:t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endParaRPr lang="hr-HR" sz="1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hr-HR" sz="1000" u="none" strike="noStrike" dirty="0" smtClean="0">
                          <a:effectLst/>
                        </a:rPr>
                        <a:t>SUD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INDIKATORI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Rijeci</a:t>
                      </a:r>
                    </a:p>
                  </a:txBody>
                  <a:tcPr marL="36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88,0%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90,7%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116,4%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Osijeku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110,3%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89,4%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92,1%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Splitu</a:t>
                      </a:r>
                    </a:p>
                  </a:txBody>
                  <a:tcPr marL="36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76,1%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107,2%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132,6%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Upravni sud u Zagrebu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83,5%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82,9%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88,2%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619</a:t>
                      </a:r>
                    </a:p>
                  </a:txBody>
                  <a:tcPr marL="0" marR="36000" marT="0" marB="0" anchor="ctr"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UKUPNO</a:t>
                      </a:r>
                      <a:endParaRPr lang="hr-HR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85,8%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92,7%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109,3%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na upravnim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5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CR na upravnim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4" y="908720"/>
            <a:ext cx="7920000" cy="53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DT na upravnim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4" y="908720"/>
            <a:ext cx="7920000" cy="52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539552" y="1772816"/>
            <a:ext cx="73448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342900" indent="-342900" algn="l"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hr-HR" sz="1800" dirty="0" smtClean="0">
                <a:latin typeface="+mn-lt"/>
              </a:rPr>
              <a:t>Podaci sudova koji su u eSpisu – objedinjeni kroz Cognos izvještajni sustav</a:t>
            </a:r>
          </a:p>
          <a:p>
            <a:pPr marL="0" indent="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  <a:defRPr/>
            </a:pPr>
            <a:endParaRPr lang="hr-HR" sz="18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hr-HR" sz="1800" dirty="0" smtClean="0">
                <a:latin typeface="+mn-lt"/>
              </a:rPr>
              <a:t>Podaci ostalih sudova:</a:t>
            </a:r>
          </a:p>
          <a:p>
            <a:pPr lvl="1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hr-HR" sz="1800" dirty="0" smtClean="0">
                <a:latin typeface="+mn-lt"/>
              </a:rPr>
              <a:t>kroz sustave koji su u upotrebi na tim sudovima</a:t>
            </a:r>
          </a:p>
          <a:p>
            <a:pPr lvl="1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hr-HR" sz="1800" dirty="0" smtClean="0">
                <a:latin typeface="+mn-lt"/>
              </a:rPr>
              <a:t>sudovi putem elekroničke pošte dostavljaju službena izvješća</a:t>
            </a:r>
          </a:p>
          <a:p>
            <a:pPr lvl="1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sz="1800" dirty="0">
              <a:latin typeface="+mn-lt"/>
            </a:endParaRP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hr-HR" sz="1800" dirty="0" smtClean="0">
                <a:latin typeface="+mn-lt"/>
              </a:rPr>
              <a:t>Ministarstvo pravosuđa – Odjel za statistiku objedinjava i objavljuje službena izvješća o radu sudova</a:t>
            </a:r>
            <a:endParaRPr lang="hr-HR" sz="1800" dirty="0">
              <a:latin typeface="+mn-lt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Službena izvješća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5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prekršajnim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400000" cy="39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96828"/>
              </p:ext>
            </p:extLst>
          </p:nvPr>
        </p:nvGraphicFramePr>
        <p:xfrm>
          <a:off x="251520" y="2492896"/>
          <a:ext cx="8368295" cy="130394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584000"/>
                <a:gridCol w="518077"/>
                <a:gridCol w="518077"/>
                <a:gridCol w="518077"/>
                <a:gridCol w="518077"/>
                <a:gridCol w="518077"/>
                <a:gridCol w="518077"/>
                <a:gridCol w="518077"/>
                <a:gridCol w="561827"/>
                <a:gridCol w="504000"/>
                <a:gridCol w="518077"/>
                <a:gridCol w="515775"/>
                <a:gridCol w="518077"/>
                <a:gridCol w="540000"/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PREDMETI</a:t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r>
                        <a:rPr lang="hr-HR" sz="1000" u="none" strike="noStrike" dirty="0">
                          <a:effectLst/>
                        </a:rPr>
                        <a:t/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r>
                        <a:rPr lang="hr-HR" sz="1000" u="none" strike="noStrike" dirty="0" smtClean="0">
                          <a:effectLst/>
                        </a:rPr>
                        <a:t>Prekršajni sudovi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Primljeno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Riješeno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Neriješeno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1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ustupom po čl. </a:t>
                      </a:r>
                      <a:r>
                        <a:rPr lang="pl-PL" sz="800" u="none" strike="noStrike" dirty="0" smtClean="0">
                          <a:effectLst/>
                        </a:rPr>
                        <a:t>11. </a:t>
                      </a:r>
                      <a:r>
                        <a:rPr lang="pl-PL" sz="800" u="none" strike="noStrike" dirty="0">
                          <a:effectLst/>
                        </a:rPr>
                        <a:t>ZS</a:t>
                      </a:r>
                      <a:endParaRPr lang="pl-PL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ustupom po čl. </a:t>
                      </a:r>
                      <a:r>
                        <a:rPr lang="pl-PL" sz="800" u="none" strike="noStrike" dirty="0" smtClean="0">
                          <a:effectLst/>
                        </a:rPr>
                        <a:t>11. </a:t>
                      </a:r>
                      <a:r>
                        <a:rPr lang="pl-PL" sz="800" u="none" strike="noStrike" dirty="0">
                          <a:effectLst/>
                        </a:rPr>
                        <a:t>ZS</a:t>
                      </a:r>
                      <a:endParaRPr lang="pl-PL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ustupom po čl. </a:t>
                      </a:r>
                      <a:r>
                        <a:rPr lang="pl-PL" sz="800" u="none" strike="noStrike" dirty="0" smtClean="0">
                          <a:effectLst/>
                        </a:rPr>
                        <a:t>11. </a:t>
                      </a:r>
                      <a:r>
                        <a:rPr lang="pl-PL" sz="800" u="none" strike="noStrike" dirty="0">
                          <a:effectLst/>
                        </a:rPr>
                        <a:t>ZS</a:t>
                      </a:r>
                      <a:endParaRPr lang="pl-PL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prema 2015.</a:t>
                      </a: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Prekršajni predmeti I. st.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190.072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157.198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147.528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247.124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5.976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171.323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159.974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84.910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68.008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56.034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-17,61%</a:t>
                      </a:r>
                    </a:p>
                  </a:txBody>
                  <a:tcPr marL="0" marR="36000" marT="0" marB="0" anchor="ctr"/>
                </a:tc>
              </a:tr>
              <a:tr h="181092">
                <a:tc>
                  <a:txBody>
                    <a:bodyPr/>
                    <a:lstStyle/>
                    <a:p>
                      <a:pPr algn="l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čl. 94. - II. st.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4.068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3.822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13.051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4.813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4.787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2.556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1.539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00" b="1" i="0" u="none" strike="noStrike" dirty="0" smtClean="0">
                          <a:effectLst/>
                          <a:latin typeface="+mn-lt"/>
                        </a:rPr>
                        <a:t>-68,49%</a:t>
                      </a:r>
                    </a:p>
                  </a:txBody>
                  <a:tcPr marL="0" marR="36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UKUPNO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200.209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161.266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151.350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260.175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5.976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176.136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164.761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87.466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69.547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56.519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-18,73%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prekršajnim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1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83992"/>
              </p:ext>
            </p:extLst>
          </p:nvPr>
        </p:nvGraphicFramePr>
        <p:xfrm>
          <a:off x="1331640" y="2348880"/>
          <a:ext cx="5608152" cy="163049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728000"/>
                <a:gridCol w="646692"/>
                <a:gridCol w="646692"/>
                <a:gridCol w="646692"/>
                <a:gridCol w="646692"/>
                <a:gridCol w="646692"/>
                <a:gridCol w="646692"/>
              </a:tblGrid>
              <a:tr h="3524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PREDMETI</a:t>
                      </a:r>
                      <a:br>
                        <a:rPr lang="hr-HR" sz="1000" u="none" strike="noStrike" dirty="0">
                          <a:effectLst/>
                        </a:rPr>
                      </a:br>
                      <a:endParaRPr lang="hr-HR" sz="10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hr-HR" sz="1000" u="none" strike="noStrike" dirty="0" smtClean="0">
                          <a:effectLst/>
                        </a:rPr>
                        <a:t>Prekršajni </a:t>
                      </a:r>
                      <a:r>
                        <a:rPr lang="hr-HR" sz="1000" u="none" strike="noStrike" dirty="0">
                          <a:effectLst/>
                        </a:rPr>
                        <a:t>sudovi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INDIKATORI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2014.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2015.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2016.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AB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 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89FCE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Prekršajni predmeti I. st.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130,0%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109,0%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108,4%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0" marR="3600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čl. 94. - II. st.</a:t>
                      </a: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128,7%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118,3%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125,2%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36000" marT="0" marB="0" anchor="ctr"/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UKUPNO</a:t>
                      </a:r>
                      <a:endParaRPr lang="hr-HR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130,0%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109,2%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108,9%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na prekršajnim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CR na prekršajnim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" y="908720"/>
            <a:ext cx="7920000" cy="52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DT na prekršajnim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7920000" cy="52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97028"/>
              </p:ext>
            </p:extLst>
          </p:nvPr>
        </p:nvGraphicFramePr>
        <p:xfrm>
          <a:off x="1259632" y="908720"/>
          <a:ext cx="6051059" cy="499025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80000"/>
                <a:gridCol w="720000"/>
                <a:gridCol w="720000"/>
                <a:gridCol w="720000"/>
                <a:gridCol w="720000"/>
                <a:gridCol w="615059"/>
                <a:gridCol w="576000"/>
              </a:tblGrid>
              <a:tr h="324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SUD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Kretanje predmeta u 2016. godini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000" u="none" strike="noStrike" dirty="0">
                          <a:effectLst/>
                        </a:rPr>
                        <a:t>Indikatori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832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Primljeno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Riješeno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Riješeni ustupom po čl. 11. ZS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Neriješeno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CR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u="none" strike="noStrike" dirty="0">
                          <a:effectLst/>
                        </a:rPr>
                        <a:t>DT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Bjelovaru</a:t>
                      </a:r>
                    </a:p>
                  </a:txBody>
                  <a:tcPr marL="72000" marR="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5.732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5.441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2.007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Čakovcu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112,5%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Dubrovniku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Gospiću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2.182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Karlovcu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Koprivnici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Novom Zagrebu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Osijeku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Požegi</a:t>
                      </a:r>
                    </a:p>
                  </a:txBody>
                  <a:tcPr marL="72000" marR="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1.516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Puli - Pola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7.560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9.322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3.345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123,3%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Rijeci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Sisku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Slavonskom Brodu</a:t>
                      </a:r>
                    </a:p>
                  </a:txBody>
                  <a:tcPr marL="72000" marR="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3.823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3.708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36000" marT="0" marB="0" anchor="ctr">
                    <a:solidFill>
                      <a:srgbClr val="D28578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Splitu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19.656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Šibeniku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5.415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Varaždinu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4.420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5.642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Velikoj Gorici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Virovitici</a:t>
                      </a:r>
                    </a:p>
                  </a:txBody>
                  <a:tcPr marL="72000" marR="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4.649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hr-HR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115,0%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36000" marT="0" marB="0" anchor="ctr">
                    <a:solidFill>
                      <a:srgbClr val="9EDAB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Vukovaru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Zadru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Zagrebu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28.513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30.957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7.223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3600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Prekršajni sud u Zlataru</a:t>
                      </a: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3.134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3.522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3600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50" b="1" u="none" strike="noStrike" dirty="0">
                          <a:effectLst/>
                        </a:rPr>
                        <a:t>Ukupno</a:t>
                      </a:r>
                      <a:endParaRPr lang="hr-HR" sz="9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151.350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164.761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56.519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108,9%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36000" marT="0" marB="0" anchor="ctr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i indikatora po sudu	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6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52736"/>
            <a:ext cx="5760640" cy="4320481"/>
          </a:xfrm>
          <a:prstGeom prst="rect">
            <a:avLst/>
          </a:prstGeom>
          <a:ln>
            <a:noFill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Pogled u budućnost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6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Objava podataka za trgovačke sudove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92696"/>
            <a:ext cx="6447265" cy="52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980" r="36000" b="5485"/>
          <a:stretch/>
        </p:blipFill>
        <p:spPr>
          <a:xfrm>
            <a:off x="755576" y="188640"/>
            <a:ext cx="697332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79914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 bwMode="auto">
          <a:xfrm>
            <a:off x="611560" y="1412776"/>
            <a:ext cx="54006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  <a:tabLst/>
              <a:defRPr/>
            </a:pPr>
            <a:r>
              <a:rPr lang="hr-HR" sz="1700" b="1" dirty="0"/>
              <a:t>"</a:t>
            </a:r>
            <a:r>
              <a:rPr lang="hr-HR" sz="1700" b="1" dirty="0" err="1" smtClean="0"/>
              <a:t>eSpis</a:t>
            </a:r>
            <a:r>
              <a:rPr lang="hr-HR" sz="1700" b="1" dirty="0" smtClean="0"/>
              <a:t>" sudovi: </a:t>
            </a:r>
            <a:endParaRPr lang="en-US" sz="1700" b="1" dirty="0"/>
          </a:p>
          <a:p>
            <a:pPr marL="342900" marR="0" lvl="1" indent="-342900" algn="just" defTabSz="91440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tabLst/>
              <a:defRPr/>
            </a:pPr>
            <a:r>
              <a:rPr lang="hr-HR" sz="1700" dirty="0"/>
              <a:t>Županijski sudovi, Općinski sudovi</a:t>
            </a:r>
            <a:endParaRPr lang="en-US" sz="1700" dirty="0"/>
          </a:p>
          <a:p>
            <a:pPr marL="342900" marR="0" lvl="1" indent="-342900" algn="just" defTabSz="91440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tabLst/>
              <a:defRPr/>
            </a:pPr>
            <a:r>
              <a:rPr lang="hr-HR" sz="1700" dirty="0"/>
              <a:t>Visoki trgovački sud, Trgovački sudovi</a:t>
            </a:r>
            <a:endParaRPr lang="en-US" sz="1700" dirty="0"/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  <a:tabLst/>
              <a:defRPr/>
            </a:pPr>
            <a:endParaRPr lang="hr-HR" sz="1700" b="1" dirty="0" smtClean="0"/>
          </a:p>
          <a:p>
            <a:pPr marL="0" marR="0" lvl="0" indent="0" algn="just" defTabSz="91440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  <a:tabLst/>
              <a:defRPr/>
            </a:pPr>
            <a:r>
              <a:rPr lang="hr-HR" sz="1700" b="1" dirty="0" smtClean="0"/>
              <a:t>Sudovi </a:t>
            </a:r>
            <a:r>
              <a:rPr lang="hr-HR" sz="1700" b="1" dirty="0"/>
              <a:t>koji koriste druge </a:t>
            </a:r>
            <a:r>
              <a:rPr lang="hr-HR" sz="1700" b="1" dirty="0" smtClean="0"/>
              <a:t>sustave:</a:t>
            </a:r>
            <a:endParaRPr lang="hr-HR" sz="1700" b="1" dirty="0"/>
          </a:p>
          <a:p>
            <a:pPr marL="342900" lvl="1" indent="-34290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defRPr/>
            </a:pPr>
            <a:r>
              <a:rPr lang="hr-HR" sz="1700" dirty="0"/>
              <a:t>Vrhovni sud</a:t>
            </a:r>
          </a:p>
          <a:p>
            <a:pPr marL="342900" lvl="1" indent="-34290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defRPr/>
            </a:pPr>
            <a:r>
              <a:rPr lang="hr-HR" sz="1700" dirty="0"/>
              <a:t>Upravni sudovi</a:t>
            </a:r>
          </a:p>
          <a:p>
            <a:pPr marL="342900" lvl="1" indent="-34290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defRPr/>
            </a:pPr>
            <a:r>
              <a:rPr lang="hr-HR" sz="1700" dirty="0"/>
              <a:t>Zemljišna knjiga, ZIS</a:t>
            </a:r>
          </a:p>
          <a:p>
            <a:pPr marL="342900" lvl="1" indent="-34290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defRPr/>
            </a:pPr>
            <a:r>
              <a:rPr lang="hr-HR" sz="1700" dirty="0"/>
              <a:t>Sudski registar</a:t>
            </a:r>
          </a:p>
          <a:p>
            <a:pPr marL="342900" lvl="1" indent="-34290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›"/>
              <a:defRPr/>
            </a:pPr>
            <a:r>
              <a:rPr lang="hr-HR" sz="1700" dirty="0"/>
              <a:t>Prekršajni sudovi</a:t>
            </a:r>
            <a:endParaRPr 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27" y="3501008"/>
            <a:ext cx="4417250" cy="288032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lumMod val="50000"/>
                      <a:alpha val="43000"/>
                    </a:schemeClr>
                  </a:outerShdw>
                </a:effectLst>
              </a:rPr>
              <a:t>Korisničko okruženje za statističko izvješćivanje</a:t>
            </a:r>
            <a:endParaRPr lang="en-GB" altLang="sr-Latn-RS" b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lumMod val="50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3059832" y="3068960"/>
            <a:ext cx="2509664" cy="5760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7A7A"/>
              </a:buClr>
              <a:buSzPct val="70000"/>
              <a:buFont typeface="Wingdings"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Hvala na pažnji!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7A7A"/>
              </a:buClr>
              <a:buSzPct val="70000"/>
              <a:buFont typeface="Wingdings"/>
              <a:buChar char="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7A7A"/>
              </a:buClr>
              <a:buSzPct val="70000"/>
              <a:buFont typeface="Wingdings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hlinkClick r:id="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A7A7A"/>
              </a:buClr>
              <a:buSzPct val="70000"/>
              <a:buFont typeface="Wingdings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41172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08231" cy="449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Korisničko okruženje za statističko izvješćivanje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4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120000" cy="4073534"/>
          </a:xfrm>
          <a:prstGeom prst="rect">
            <a:avLst/>
          </a:prstGeom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sudovima	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3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6840000" cy="4044287"/>
          </a:xfrm>
          <a:prstGeom prst="rect">
            <a:avLst/>
          </a:prstGeom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CR na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52" y="1484784"/>
            <a:ext cx="6840000" cy="4036647"/>
          </a:xfrm>
          <a:prstGeom prst="rect">
            <a:avLst/>
          </a:prstGeom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indikatora DT na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9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5218"/>
              </p:ext>
            </p:extLst>
          </p:nvPr>
        </p:nvGraphicFramePr>
        <p:xfrm>
          <a:off x="922720" y="1844824"/>
          <a:ext cx="7298560" cy="29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/>
                <a:gridCol w="875124"/>
                <a:gridCol w="875124"/>
                <a:gridCol w="875124"/>
                <a:gridCol w="875124"/>
                <a:gridCol w="875124"/>
                <a:gridCol w="615470"/>
                <a:gridCol w="615470"/>
              </a:tblGrid>
              <a:tr h="399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effectLst/>
                        </a:rPr>
                        <a:t>Sudovi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</a:rPr>
                        <a:t>Kretanje predmeta u 2016. godini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effectLst/>
                        </a:rPr>
                        <a:t>Pravosudni dužnosnici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smtClean="0">
                          <a:effectLst/>
                        </a:rPr>
                        <a:t>Indikatori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0091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effectLst/>
                        </a:rPr>
                        <a:t>Na početku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effectLst/>
                        </a:rPr>
                        <a:t>Primljeno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effectLst/>
                        </a:rPr>
                        <a:t>Riješeno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effectLst/>
                        </a:rPr>
                        <a:t>Neriješeno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smtClean="0">
                          <a:effectLst/>
                        </a:rPr>
                        <a:t>CR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smtClean="0">
                          <a:effectLst/>
                        </a:rPr>
                        <a:t>DT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 dirty="0">
                          <a:effectLst/>
                        </a:rPr>
                        <a:t>Općinski sudovi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299.629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804.622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813.409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289.357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805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101,1%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130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 dirty="0">
                          <a:effectLst/>
                        </a:rPr>
                        <a:t>Županijski sudovi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60.136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106.962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108.013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55.285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395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101,0%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187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 dirty="0">
                          <a:effectLst/>
                        </a:rPr>
                        <a:t>Trgovački sudovi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44.236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182.639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185.776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38.694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117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101,7%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76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 dirty="0">
                          <a:effectLst/>
                        </a:rPr>
                        <a:t>Visoki trgovački sud RH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20.221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8.700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12.741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16.194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34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146,4%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464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>
                          <a:effectLst/>
                        </a:rPr>
                        <a:t>Upravni sudovi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15.024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14.339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15.672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13.693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45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109,3%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319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>
                          <a:effectLst/>
                        </a:rPr>
                        <a:t>Visoki upravni sud RH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722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5.017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4.327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1.412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23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86,2%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119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>
                          <a:effectLst/>
                        </a:rPr>
                        <a:t>Vrhovni sud RH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18.227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9.951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11.074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17.104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38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111,3%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564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819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>
                          <a:effectLst/>
                        </a:rPr>
                        <a:t>Prekršajni sudovi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69.547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151.350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164.761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>
                          <a:effectLst/>
                        </a:rPr>
                        <a:t>56.519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339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108,9%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125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u="none" strike="noStrike" dirty="0">
                          <a:effectLst/>
                        </a:rPr>
                        <a:t>Visoki prekršajni sud RH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31.330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13.830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24.384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20.673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u="none" strike="noStrike" dirty="0">
                          <a:effectLst/>
                        </a:rPr>
                        <a:t>34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176,3%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u="none" strike="noStrike" dirty="0">
                          <a:effectLst/>
                        </a:rPr>
                        <a:t>309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i indikatora na sudovima		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3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548680"/>
            <a:ext cx="9144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98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80000"/>
              </a:spcAft>
            </a:pPr>
            <a:r>
              <a:rPr lang="hr-HR" altLang="sr-Latn-R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</a:rPr>
              <a:t>Kretanje predmeta na trgovačkim sudovima	2014. – 2016.</a:t>
            </a:r>
            <a:endParaRPr lang="en-GB" altLang="sr-Latn-RS" b="1" dirty="0">
              <a:solidFill>
                <a:srgbClr val="C00000"/>
              </a:solidFill>
              <a:effectLst>
                <a:outerShdw blurRad="50800" dist="381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400000" cy="39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PRH PowerPoint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/>
      </a:spPr>
      <a:bodyPr lIns="198000" anchor="ctr"/>
      <a:lstStyle>
        <a:defPPr eaLnBrk="1" hangingPunct="1">
          <a:spcBef>
            <a:spcPct val="20000"/>
          </a:spcBef>
          <a:spcAft>
            <a:spcPct val="80000"/>
          </a:spcAft>
          <a:defRPr b="1" dirty="0" smtClean="0">
            <a:solidFill>
              <a:srgbClr val="C00000"/>
            </a:solidFill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1358</Words>
  <Application>Microsoft Office PowerPoint</Application>
  <PresentationFormat>On-screen Show (4:3)</PresentationFormat>
  <Paragraphs>762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MPRH PowerPoint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Ministarstvo pravosuđa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Implementacija i rezultati primjene CEPEJ smjernica</dc:title>
  <dc:creator>Martina Vrdoljak</dc:creator>
  <cp:lastModifiedBy>Martina Vrdoljak</cp:lastModifiedBy>
  <cp:revision>313</cp:revision>
  <cp:lastPrinted>2014-10-28T13:44:08Z</cp:lastPrinted>
  <dcterms:created xsi:type="dcterms:W3CDTF">2014-10-25T11:14:06Z</dcterms:created>
  <dcterms:modified xsi:type="dcterms:W3CDTF">2017-02-07T14:18:58Z</dcterms:modified>
</cp:coreProperties>
</file>